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93" d="100"/>
          <a:sy n="93" d="100"/>
        </p:scale>
        <p:origin x="10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notesMaster" Target="notesMasters/notes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23" Type="http://schemas.openxmlformats.org/officeDocument/2006/relationships/viewProps" Target="viewProps.xml" /><Relationship Id="rId22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Let’s</a:t>
            </a:r>
            <a:r>
              <a:rPr/>
              <a:t> </a:t>
            </a:r>
            <a:r>
              <a:rPr/>
              <a:t>start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bad</a:t>
            </a:r>
            <a:r>
              <a:rPr/>
              <a:t> </a:t>
            </a:r>
            <a:r>
              <a:rPr/>
              <a:t>joke.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take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screw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lightbulb?</a:t>
            </a:r>
            <a:r>
              <a:rPr/>
              <a:t> </a:t>
            </a:r>
            <a:r>
              <a:rPr/>
              <a:t>Fifteen.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screw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lightbulb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fourteen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serve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co-authors.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admit</a:t>
            </a:r>
            <a:r>
              <a:rPr/>
              <a:t> </a:t>
            </a:r>
            <a:r>
              <a:rPr/>
              <a:t>I’m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those</a:t>
            </a:r>
            <a:r>
              <a:rPr/>
              <a:t> </a:t>
            </a:r>
            <a:r>
              <a:rPr/>
              <a:t>fourteen.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written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articles,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I’m</a:t>
            </a:r>
            <a:r>
              <a:rPr/>
              <a:t> </a:t>
            </a:r>
            <a:r>
              <a:rPr/>
              <a:t>third,</a:t>
            </a:r>
            <a:r>
              <a:rPr/>
              <a:t> </a:t>
            </a:r>
            <a:r>
              <a:rPr/>
              <a:t>fifth,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eight</a:t>
            </a:r>
            <a:r>
              <a:rPr/>
              <a:t> </a:t>
            </a:r>
            <a:r>
              <a:rPr/>
              <a:t>co-author.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So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guy</a:t>
            </a:r>
            <a:r>
              <a:rPr/>
              <a:t> </a:t>
            </a:r>
            <a:r>
              <a:rPr/>
              <a:t>[pause]</a:t>
            </a:r>
            <a:r>
              <a:rPr/>
              <a:t> </a:t>
            </a:r>
            <a:r>
              <a:rPr/>
              <a:t>offered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chance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KU</a:t>
            </a:r>
            <a:r>
              <a:rPr/>
              <a:t> </a:t>
            </a:r>
            <a:r>
              <a:rPr/>
              <a:t>Med</a:t>
            </a:r>
            <a:r>
              <a:rPr/>
              <a:t> </a:t>
            </a:r>
            <a:r>
              <a:rPr/>
              <a:t>Center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Informatics,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said</a:t>
            </a:r>
            <a:r>
              <a:rPr/>
              <a:t> </a:t>
            </a:r>
            <a:r>
              <a:rPr/>
              <a:t>“</a:t>
            </a:r>
            <a:r>
              <a:rPr/>
              <a:t>Heck</a:t>
            </a:r>
            <a:r>
              <a:rPr/>
              <a:t> </a:t>
            </a:r>
            <a:r>
              <a:rPr/>
              <a:t>yes!</a:t>
            </a:r>
            <a:r>
              <a:rPr/>
              <a:t>”</a:t>
            </a:r>
            <a:r>
              <a:rPr/>
              <a:t> </a:t>
            </a:r>
            <a:r>
              <a:rPr/>
              <a:t>He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talented</a:t>
            </a:r>
            <a:r>
              <a:rPr/>
              <a:t> </a:t>
            </a:r>
            <a:r>
              <a:rPr/>
              <a:t>Statisticians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choose</a:t>
            </a:r>
            <a:r>
              <a:rPr/>
              <a:t> </a:t>
            </a:r>
            <a:r>
              <a:rPr/>
              <a:t>from.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he</a:t>
            </a:r>
            <a:r>
              <a:rPr/>
              <a:t> </a:t>
            </a:r>
            <a:r>
              <a:rPr/>
              <a:t>chose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I’m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explainer.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take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complex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Bayesian</a:t>
            </a:r>
            <a:r>
              <a:rPr/>
              <a:t> </a:t>
            </a:r>
            <a:r>
              <a:rPr/>
              <a:t>Statistics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accessible.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he</a:t>
            </a:r>
            <a:r>
              <a:rPr/>
              <a:t> </a:t>
            </a:r>
            <a:r>
              <a:rPr/>
              <a:t>liked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interesting</a:t>
            </a:r>
            <a:r>
              <a:rPr/>
              <a:t> </a:t>
            </a:r>
            <a:r>
              <a:rPr/>
              <a:t>backyards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town.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Informatics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Statistics.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play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everyone’s</a:t>
            </a:r>
            <a:r>
              <a:rPr/>
              <a:t> </a:t>
            </a:r>
            <a:r>
              <a:rPr/>
              <a:t>backyard.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common</a:t>
            </a:r>
            <a:r>
              <a:rPr/>
              <a:t> </a:t>
            </a:r>
            <a:r>
              <a:rPr/>
              <a:t>standard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i2b2.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standard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attractive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anyone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audience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student.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here,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everything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transfer</a:t>
            </a:r>
            <a:r>
              <a:rPr/>
              <a:t> </a:t>
            </a:r>
            <a:r>
              <a:rPr/>
              <a:t>directly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job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graduate.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local</a:t>
            </a:r>
            <a:r>
              <a:rPr/>
              <a:t> </a:t>
            </a:r>
            <a:r>
              <a:rPr/>
              <a:t>bakcyards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showed</a:t>
            </a:r>
            <a:r>
              <a:rPr/>
              <a:t> </a:t>
            </a:r>
            <a:r>
              <a:rPr/>
              <a:t>earlier:</a:t>
            </a:r>
            <a:r>
              <a:rPr/>
              <a:t> </a:t>
            </a:r>
            <a:r>
              <a:rPr/>
              <a:t>Children’s</a:t>
            </a:r>
            <a:r>
              <a:rPr/>
              <a:t> </a:t>
            </a:r>
            <a:r>
              <a:rPr/>
              <a:t>Mercy,</a:t>
            </a:r>
            <a:r>
              <a:rPr/>
              <a:t> </a:t>
            </a:r>
            <a:r>
              <a:rPr/>
              <a:t>Saint</a:t>
            </a:r>
            <a:r>
              <a:rPr/>
              <a:t> </a:t>
            </a:r>
            <a:r>
              <a:rPr/>
              <a:t>Luke’s,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Truman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KU</a:t>
            </a:r>
            <a:r>
              <a:rPr/>
              <a:t> </a:t>
            </a:r>
            <a:r>
              <a:rPr/>
              <a:t>Med</a:t>
            </a:r>
            <a:r>
              <a:rPr/>
              <a:t> </a:t>
            </a:r>
            <a:r>
              <a:rPr/>
              <a:t>Center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great.</a:t>
            </a:r>
            <a:r>
              <a:rPr/>
              <a:t> </a:t>
            </a:r>
            <a:r>
              <a:rPr/>
              <a:t>They’ve</a:t>
            </a:r>
            <a:r>
              <a:rPr/>
              <a:t> </a:t>
            </a:r>
            <a:r>
              <a:rPr/>
              <a:t>included</a:t>
            </a:r>
            <a:r>
              <a:rPr/>
              <a:t> </a:t>
            </a:r>
            <a:r>
              <a:rPr/>
              <a:t>records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billing</a:t>
            </a:r>
            <a:r>
              <a:rPr/>
              <a:t> </a:t>
            </a:r>
            <a:r>
              <a:rPr/>
              <a:t>side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clinical</a:t>
            </a:r>
            <a:r>
              <a:rPr/>
              <a:t> </a:t>
            </a:r>
            <a:r>
              <a:rPr/>
              <a:t>side.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cool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that!</a:t>
            </a:r>
            <a:r>
              <a:rPr/>
              <a:t> </a:t>
            </a:r>
            <a:r>
              <a:rPr/>
              <a:t>They’ve</a:t>
            </a:r>
            <a:r>
              <a:rPr/>
              <a:t> </a:t>
            </a:r>
            <a:r>
              <a:rPr/>
              <a:t>integrated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registry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trauma</a:t>
            </a:r>
            <a:r>
              <a:rPr/>
              <a:t> </a:t>
            </a:r>
            <a:r>
              <a:rPr/>
              <a:t>registry.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slick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called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builder,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dumps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records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SQLite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import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R,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let</a:t>
            </a:r>
            <a:r>
              <a:rPr/>
              <a:t> </a:t>
            </a:r>
            <a:r>
              <a:rPr/>
              <a:t>mere</a:t>
            </a:r>
            <a:r>
              <a:rPr/>
              <a:t> </a:t>
            </a:r>
            <a:r>
              <a:rPr/>
              <a:t>mortals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query</a:t>
            </a:r>
            <a:r>
              <a:rPr/>
              <a:t> </a:t>
            </a:r>
            <a:r>
              <a:rPr/>
              <a:t>directly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actual</a:t>
            </a:r>
            <a:r>
              <a:rPr/>
              <a:t> </a:t>
            </a:r>
            <a:r>
              <a:rPr/>
              <a:t>database.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software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targetted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well</a:t>
            </a:r>
            <a:r>
              <a:rPr/>
              <a:t> </a:t>
            </a:r>
            <a:r>
              <a:rPr/>
              <a:t>structured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hypothesis.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mining,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unstructured</a:t>
            </a:r>
            <a:r>
              <a:rPr/>
              <a:t> </a:t>
            </a:r>
            <a:r>
              <a:rPr/>
              <a:t>approach,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dig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deeper.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schema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i2b2.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complex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Record,</a:t>
            </a:r>
            <a:r>
              <a:rPr/>
              <a:t> </a:t>
            </a:r>
            <a:r>
              <a:rPr/>
              <a:t>it’s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spartan</a:t>
            </a:r>
            <a:r>
              <a:rPr/>
              <a:t> </a:t>
            </a:r>
            <a:r>
              <a:rPr/>
              <a:t>design.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be,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we’ll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minute.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simple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easily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directly</a:t>
            </a:r>
            <a:r>
              <a:rPr/>
              <a:t> </a:t>
            </a:r>
            <a:r>
              <a:rPr/>
              <a:t>query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database.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simple</a:t>
            </a:r>
            <a:r>
              <a:rPr/>
              <a:t> </a:t>
            </a:r>
            <a:r>
              <a:rPr/>
              <a:t>program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getting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certain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operations.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suffix</a:t>
            </a:r>
            <a:r>
              <a:rPr/>
              <a:t> </a:t>
            </a:r>
            <a:r>
              <a:rPr/>
              <a:t>“</a:t>
            </a:r>
            <a:r>
              <a:rPr/>
              <a:t>ectomy</a:t>
            </a:r>
            <a:r>
              <a:rPr/>
              <a:t>”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Greek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“</a:t>
            </a:r>
            <a:r>
              <a:rPr/>
              <a:t>cut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out.</a:t>
            </a:r>
            <a:r>
              <a:rPr/>
              <a:t>”</a:t>
            </a:r>
            <a:r>
              <a:rPr/>
              <a:t> </a:t>
            </a:r>
            <a:r>
              <a:rPr/>
              <a:t>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SQL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post-processing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SAS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well,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haven’t</a:t>
            </a:r>
            <a:r>
              <a:rPr/>
              <a:t> </a:t>
            </a:r>
            <a:r>
              <a:rPr/>
              <a:t>tested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yet.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list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“</a:t>
            </a:r>
            <a:r>
              <a:rPr/>
              <a:t>ectomies</a:t>
            </a:r>
            <a:r>
              <a:rPr/>
              <a:t>”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twice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big.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illustrates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challenge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data.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sparse.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hundreds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surgeons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cut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you,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grateful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chop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most.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going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hundreds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thousands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indicator</a:t>
            </a:r>
            <a:r>
              <a:rPr/>
              <a:t> </a:t>
            </a:r>
            <a:r>
              <a:rPr/>
              <a:t>variables,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zero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surgeons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intact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surgery.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separate</a:t>
            </a:r>
            <a:r>
              <a:rPr/>
              <a:t> </a:t>
            </a:r>
            <a:r>
              <a:rPr/>
              <a:t>field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-ectomy.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can’t.</a:t>
            </a:r>
            <a:r>
              <a:rPr/>
              <a:t> </a:t>
            </a:r>
            <a:r>
              <a:rPr/>
              <a:t>You’d</a:t>
            </a:r>
            <a:r>
              <a:rPr/>
              <a:t> </a:t>
            </a:r>
            <a:r>
              <a:rPr/>
              <a:t>string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hundreds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-ectomies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becomes</a:t>
            </a:r>
            <a:r>
              <a:rPr/>
              <a:t> </a:t>
            </a:r>
            <a:r>
              <a:rPr/>
              <a:t>unwieldy.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those</a:t>
            </a:r>
            <a:r>
              <a:rPr/>
              <a:t> </a:t>
            </a:r>
            <a:r>
              <a:rPr/>
              <a:t>-ectomies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crammed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field.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share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field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-otomies,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-plastys</a:t>
            </a:r>
            <a:r>
              <a:rPr/>
              <a:t> </a:t>
            </a:r>
            <a:r>
              <a:rPr/>
              <a:t>-opsies.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every</a:t>
            </a:r>
            <a:r>
              <a:rPr/>
              <a:t> </a:t>
            </a:r>
            <a:r>
              <a:rPr/>
              <a:t>drug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give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hospital,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thousands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them,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every</a:t>
            </a:r>
            <a:r>
              <a:rPr/>
              <a:t> </a:t>
            </a:r>
            <a:r>
              <a:rPr/>
              <a:t>diagnosis</a:t>
            </a:r>
            <a:r>
              <a:rPr/>
              <a:t> </a:t>
            </a:r>
            <a:r>
              <a:rPr/>
              <a:t>code,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fit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record.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So</a:t>
            </a:r>
            <a:r>
              <a:rPr/>
              <a:t> </a:t>
            </a:r>
            <a:r>
              <a:rPr/>
              <a:t>querying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easy.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say</a:t>
            </a:r>
            <a:r>
              <a:rPr/>
              <a:t> </a:t>
            </a:r>
            <a:r>
              <a:rPr/>
              <a:t>“</a:t>
            </a:r>
            <a:r>
              <a:rPr/>
              <a:t>Give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sleep</a:t>
            </a:r>
            <a:r>
              <a:rPr/>
              <a:t> </a:t>
            </a:r>
            <a:r>
              <a:rPr/>
              <a:t>apnea</a:t>
            </a:r>
            <a:r>
              <a:rPr/>
              <a:t> </a:t>
            </a:r>
            <a:r>
              <a:rPr/>
              <a:t>getting</a:t>
            </a:r>
            <a:r>
              <a:rPr/>
              <a:t> </a:t>
            </a:r>
            <a:r>
              <a:rPr/>
              <a:t>Propofol</a:t>
            </a:r>
            <a:r>
              <a:rPr/>
              <a:t> </a:t>
            </a:r>
            <a:r>
              <a:rPr/>
              <a:t>anesthetic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septoplasty.</a:t>
            </a:r>
            <a:r>
              <a:rPr/>
              <a:t>”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values.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apnea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way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here,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propofol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way</a:t>
            </a:r>
            <a:r>
              <a:rPr/>
              <a:t> </a:t>
            </a:r>
            <a:r>
              <a:rPr/>
              <a:t>down</a:t>
            </a:r>
            <a:r>
              <a:rPr/>
              <a:t> </a:t>
            </a:r>
            <a:r>
              <a:rPr/>
              <a:t>there,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septplasty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hiding</a:t>
            </a:r>
            <a:r>
              <a:rPr/>
              <a:t> </a:t>
            </a:r>
            <a:r>
              <a:rPr/>
              <a:t>somewhere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middle.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match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apnea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Propofol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septoplasty</a:t>
            </a:r>
            <a:r>
              <a:rPr/>
              <a:t> </a:t>
            </a:r>
            <a:r>
              <a:rPr/>
              <a:t>records.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means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self-join.</a:t>
            </a:r>
            <a:r>
              <a:rPr/>
              <a:t> </a:t>
            </a:r>
            <a:r>
              <a:rPr/>
              <a:t>Self-joins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tricky.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require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nested</a:t>
            </a:r>
            <a:r>
              <a:rPr/>
              <a:t> </a:t>
            </a:r>
            <a:r>
              <a:rPr/>
              <a:t>queries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inefficient.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scare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away</a:t>
            </a:r>
            <a:r>
              <a:rPr/>
              <a:t> </a:t>
            </a:r>
            <a:r>
              <a:rPr/>
              <a:t>though.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stuff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easy,</a:t>
            </a:r>
            <a:r>
              <a:rPr/>
              <a:t> </a:t>
            </a:r>
            <a:r>
              <a:rPr/>
              <a:t>they’d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paying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us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minimum</a:t>
            </a:r>
            <a:r>
              <a:rPr/>
              <a:t> </a:t>
            </a:r>
            <a:r>
              <a:rPr/>
              <a:t>wage.</a:t>
            </a:r>
            <a:r>
              <a:rPr/>
              <a:t> </a:t>
            </a:r>
            <a:r>
              <a:rPr/>
              <a:t>It’s</a:t>
            </a:r>
            <a:r>
              <a:rPr/>
              <a:t> </a:t>
            </a:r>
            <a:r>
              <a:rPr/>
              <a:t>hard,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hard.</a:t>
            </a:r>
            <a:r>
              <a:rPr/>
              <a:t> </a:t>
            </a:r>
            <a:r>
              <a:rPr/>
              <a:t>Besides,</a:t>
            </a:r>
            <a:r>
              <a:rPr/>
              <a:t> </a:t>
            </a:r>
            <a:r>
              <a:rPr/>
              <a:t>it’s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fun.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Now,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I’ve</a:t>
            </a:r>
            <a:r>
              <a:rPr/>
              <a:t> </a:t>
            </a:r>
            <a:r>
              <a:rPr/>
              <a:t>shown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far</a:t>
            </a:r>
            <a:r>
              <a:rPr/>
              <a:t> </a:t>
            </a:r>
            <a:r>
              <a:rPr/>
              <a:t>isn’t</a:t>
            </a:r>
            <a:r>
              <a:rPr/>
              <a:t> </a:t>
            </a:r>
            <a:r>
              <a:rPr/>
              <a:t>too</a:t>
            </a:r>
            <a:r>
              <a:rPr/>
              <a:t> </a:t>
            </a:r>
            <a:r>
              <a:rPr/>
              <a:t>fancy,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there’s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else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Informatics,</a:t>
            </a:r>
            <a:r>
              <a:rPr/>
              <a:t> </a:t>
            </a:r>
            <a:r>
              <a:rPr/>
              <a:t>Mei</a:t>
            </a:r>
            <a:r>
              <a:rPr/>
              <a:t> </a:t>
            </a:r>
            <a:r>
              <a:rPr/>
              <a:t>Liu.</a:t>
            </a:r>
            <a:r>
              <a:rPr/>
              <a:t> </a:t>
            </a:r>
            <a:r>
              <a:rPr/>
              <a:t>She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publications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Acute</a:t>
            </a:r>
            <a:r>
              <a:rPr/>
              <a:t> </a:t>
            </a:r>
            <a:r>
              <a:rPr/>
              <a:t>Kidney</a:t>
            </a:r>
            <a:r>
              <a:rPr/>
              <a:t> </a:t>
            </a:r>
            <a:r>
              <a:rPr/>
              <a:t>Injury,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NSF</a:t>
            </a:r>
            <a:r>
              <a:rPr/>
              <a:t> </a:t>
            </a:r>
            <a:r>
              <a:rPr/>
              <a:t>grant,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PostDoc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her.</a:t>
            </a:r>
            <a:r>
              <a:rPr/>
              <a:t> </a:t>
            </a:r>
            <a:r>
              <a:rPr/>
              <a:t>She’s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smarter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am,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light</a:t>
            </a:r>
            <a:r>
              <a:rPr/>
              <a:t> </a:t>
            </a:r>
            <a:r>
              <a:rPr/>
              <a:t>bulb</a:t>
            </a:r>
            <a:r>
              <a:rPr/>
              <a:t> </a:t>
            </a:r>
            <a:r>
              <a:rPr/>
              <a:t>jokes.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So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area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call</a:t>
            </a:r>
            <a:r>
              <a:rPr/>
              <a:t> </a:t>
            </a:r>
            <a:r>
              <a:rPr/>
              <a:t>“</a:t>
            </a:r>
            <a:r>
              <a:rPr/>
              <a:t>Mining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  <a:r>
              <a:rPr/>
              <a:t>”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four</a:t>
            </a:r>
            <a:r>
              <a:rPr/>
              <a:t> </a:t>
            </a:r>
            <a:r>
              <a:rPr/>
              <a:t>things.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knowledge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SQL.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administrator,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clause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various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joins.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wrangling.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wrangling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term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guy</a:t>
            </a:r>
            <a:r>
              <a:rPr/>
              <a:t> </a:t>
            </a:r>
            <a:r>
              <a:rPr/>
              <a:t>(I’m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guy)</a:t>
            </a:r>
            <a:r>
              <a:rPr/>
              <a:t> </a:t>
            </a:r>
            <a:r>
              <a:rPr/>
              <a:t>developed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term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sound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macho.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More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technical</a:t>
            </a:r>
            <a:r>
              <a:rPr/>
              <a:t> </a:t>
            </a:r>
            <a:r>
              <a:rPr/>
              <a:t>skills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excited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data.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weren’t</a:t>
            </a:r>
            <a:r>
              <a:rPr/>
              <a:t> </a:t>
            </a:r>
            <a:r>
              <a:rPr/>
              <a:t>salivating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pulled</a:t>
            </a:r>
            <a:r>
              <a:rPr/>
              <a:t> </a:t>
            </a:r>
            <a:r>
              <a:rPr/>
              <a:t>every</a:t>
            </a:r>
            <a:r>
              <a:rPr/>
              <a:t> </a:t>
            </a:r>
            <a:r>
              <a:rPr/>
              <a:t>whatever-ectomy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database,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isn’t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final</a:t>
            </a:r>
            <a:r>
              <a:rPr/>
              <a:t> </a:t>
            </a:r>
            <a:r>
              <a:rPr/>
              <a:t>requirement,</a:t>
            </a:r>
            <a:r>
              <a:rPr/>
              <a:t> </a:t>
            </a:r>
            <a:r>
              <a:rPr/>
              <a:t>though,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am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have,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interesting</a:t>
            </a:r>
            <a:r>
              <a:rPr/>
              <a:t> </a:t>
            </a:r>
            <a:r>
              <a:rPr/>
              <a:t>backyard.</a:t>
            </a:r>
            <a:r>
              <a:rPr/>
              <a:t> </a:t>
            </a:r>
            <a:r>
              <a:rPr/>
              <a:t>I’m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doctor,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examples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mining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trivial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perspective.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bring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interesting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question,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SQL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wrangling.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17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area,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scheduled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informatics</a:t>
            </a:r>
            <a:r>
              <a:rPr/>
              <a:t> </a:t>
            </a:r>
            <a:r>
              <a:rPr/>
              <a:t>meetup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23.</a:t>
            </a:r>
            <a:r>
              <a:rPr/>
              <a:t> </a:t>
            </a:r>
            <a:r>
              <a:rPr/>
              <a:t>We’ll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speakers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beginner’s</a:t>
            </a:r>
            <a:r>
              <a:rPr/>
              <a:t> </a:t>
            </a:r>
            <a:r>
              <a:rPr/>
              <a:t>intermediate,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spectrum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mining.</a:t>
            </a:r>
            <a:r>
              <a:rPr/>
              <a:t> </a:t>
            </a:r>
            <a:r>
              <a:rPr/>
              <a:t>Mei</a:t>
            </a:r>
            <a:r>
              <a:rPr/>
              <a:t> </a:t>
            </a:r>
            <a:r>
              <a:rPr/>
              <a:t>Liu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running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show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we’ll</a:t>
            </a:r>
            <a:r>
              <a:rPr/>
              <a:t> </a:t>
            </a:r>
            <a:r>
              <a:rPr/>
              <a:t>bring</a:t>
            </a:r>
            <a:r>
              <a:rPr/>
              <a:t> </a:t>
            </a:r>
            <a:r>
              <a:rPr/>
              <a:t>along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bunch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others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Russ’s</a:t>
            </a:r>
            <a:r>
              <a:rPr/>
              <a:t> </a:t>
            </a:r>
            <a:r>
              <a:rPr/>
              <a:t>department.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you’ve</a:t>
            </a:r>
            <a:r>
              <a:rPr/>
              <a:t> </a:t>
            </a:r>
            <a:r>
              <a:rPr/>
              <a:t>got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interesting</a:t>
            </a:r>
            <a:r>
              <a:rPr/>
              <a:t> </a:t>
            </a:r>
            <a:r>
              <a:rPr/>
              <a:t>backyard,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there,</a:t>
            </a:r>
            <a:r>
              <a:rPr/>
              <a:t> </a:t>
            </a:r>
            <a:r>
              <a:rPr/>
              <a:t>too.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I’m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agreement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famous</a:t>
            </a:r>
            <a:r>
              <a:rPr/>
              <a:t> </a:t>
            </a:r>
            <a:r>
              <a:rPr/>
              <a:t>statistician,</a:t>
            </a:r>
            <a:r>
              <a:rPr/>
              <a:t> </a:t>
            </a:r>
            <a:r>
              <a:rPr/>
              <a:t>John</a:t>
            </a:r>
            <a:r>
              <a:rPr/>
              <a:t> </a:t>
            </a:r>
            <a:r>
              <a:rPr/>
              <a:t>Tukey,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said</a:t>
            </a:r>
            <a:r>
              <a:rPr/>
              <a:t> </a:t>
            </a:r>
            <a:r>
              <a:rPr/>
              <a:t>“</a:t>
            </a:r>
            <a:r>
              <a:rPr/>
              <a:t>The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being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statistician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play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everyone’s</a:t>
            </a:r>
            <a:r>
              <a:rPr/>
              <a:t> </a:t>
            </a:r>
            <a:r>
              <a:rPr/>
              <a:t>backyard.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local</a:t>
            </a:r>
            <a:r>
              <a:rPr/>
              <a:t> </a:t>
            </a:r>
            <a:r>
              <a:rPr/>
              <a:t>backyards</a:t>
            </a:r>
            <a:r>
              <a:rPr/>
              <a:t> </a:t>
            </a:r>
            <a:r>
              <a:rPr/>
              <a:t>I’ve</a:t>
            </a:r>
            <a:r>
              <a:rPr/>
              <a:t> </a:t>
            </a:r>
            <a:r>
              <a:rPr/>
              <a:t>gotten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play</a:t>
            </a:r>
            <a:r>
              <a:rPr/>
              <a:t> </a:t>
            </a:r>
            <a:r>
              <a:rPr/>
              <a:t>in.</a:t>
            </a:r>
            <a:r>
              <a:rPr/>
              <a:t> </a:t>
            </a:r>
            <a:r>
              <a:rPr/>
              <a:t>Children’s</a:t>
            </a:r>
            <a:r>
              <a:rPr/>
              <a:t> </a:t>
            </a:r>
            <a:r>
              <a:rPr/>
              <a:t>Mercy,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…,</a:t>
            </a:r>
            <a:r>
              <a:rPr/>
              <a:t> </a:t>
            </a:r>
            <a:r>
              <a:rPr/>
              <a:t>Cleveland</a:t>
            </a:r>
            <a:r>
              <a:rPr/>
              <a:t> </a:t>
            </a:r>
            <a:r>
              <a:rPr/>
              <a:t>Chiropractic,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…,</a:t>
            </a:r>
            <a:r>
              <a:rPr/>
              <a:t> </a:t>
            </a:r>
            <a:r>
              <a:rPr/>
              <a:t>MRI</a:t>
            </a:r>
            <a:r>
              <a:rPr/>
              <a:t> </a:t>
            </a:r>
            <a:r>
              <a:rPr/>
              <a:t>Global,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…,</a:t>
            </a:r>
            <a:r>
              <a:rPr/>
              <a:t> </a:t>
            </a:r>
            <a:r>
              <a:rPr/>
              <a:t>North</a:t>
            </a:r>
            <a:r>
              <a:rPr/>
              <a:t> </a:t>
            </a:r>
            <a:r>
              <a:rPr/>
              <a:t>Kansas</a:t>
            </a:r>
            <a:r>
              <a:rPr/>
              <a:t> </a:t>
            </a:r>
            <a:r>
              <a:rPr/>
              <a:t>City</a:t>
            </a:r>
            <a:r>
              <a:rPr/>
              <a:t> </a:t>
            </a:r>
            <a:r>
              <a:rPr/>
              <a:t>Hospital,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…,</a:t>
            </a:r>
            <a:r>
              <a:rPr/>
              <a:t> </a:t>
            </a:r>
            <a:r>
              <a:rPr/>
              <a:t>Saint</a:t>
            </a:r>
            <a:r>
              <a:rPr/>
              <a:t> </a:t>
            </a:r>
            <a:r>
              <a:rPr/>
              <a:t>Luke’s</a:t>
            </a:r>
            <a:r>
              <a:rPr/>
              <a:t> </a:t>
            </a:r>
            <a:r>
              <a:rPr/>
              <a:t>Hospital,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…,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Truman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Center,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…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favorite</a:t>
            </a:r>
            <a:r>
              <a:rPr/>
              <a:t> </a:t>
            </a:r>
            <a:r>
              <a:rPr/>
              <a:t>backyards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UMKC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KUMC.</a:t>
            </a:r>
            <a:r>
              <a:rPr/>
              <a:t> </a:t>
            </a:r>
            <a:r>
              <a:rPr/>
              <a:t>UMKC</a:t>
            </a:r>
            <a:r>
              <a:rPr/>
              <a:t> </a:t>
            </a:r>
            <a:r>
              <a:rPr/>
              <a:t>pays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salary,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sneak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wrong</a:t>
            </a:r>
            <a:r>
              <a:rPr/>
              <a:t> </a:t>
            </a:r>
            <a:r>
              <a:rPr/>
              <a:t>side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state</a:t>
            </a:r>
            <a:r>
              <a:rPr/>
              <a:t> </a:t>
            </a:r>
            <a:r>
              <a:rPr/>
              <a:t>line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can.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consider</a:t>
            </a:r>
            <a:r>
              <a:rPr/>
              <a:t> </a:t>
            </a:r>
            <a:r>
              <a:rPr/>
              <a:t>myself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half</a:t>
            </a:r>
            <a:r>
              <a:rPr/>
              <a:t> </a:t>
            </a:r>
            <a:r>
              <a:rPr/>
              <a:t>Kangaroo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half</a:t>
            </a:r>
            <a:r>
              <a:rPr/>
              <a:t> </a:t>
            </a:r>
            <a:r>
              <a:rPr/>
              <a:t>Jayhawk.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Kangjay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Hawkaroo?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9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2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13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4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15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kumc-bmi/heron-i2b2-analytics" TargetMode="Externa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1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2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3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4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5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6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7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Mining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Steve</a:t>
            </a:r>
            <a:r>
              <a:rPr/>
              <a:t> </a:t>
            </a:r>
            <a:r>
              <a:rPr/>
              <a:t>Simon,</a:t>
            </a:r>
            <a:r>
              <a:rPr/>
              <a:t> </a:t>
            </a:r>
            <a:r>
              <a:rPr/>
              <a:t>Department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Biomedical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Informatics,</a:t>
            </a:r>
            <a:r>
              <a:rPr/>
              <a:t> </a:t>
            </a:r>
            <a:r>
              <a:rPr/>
              <a:t>UMKC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My</a:t>
            </a:r>
            <a:r>
              <a:rPr/>
              <a:t> </a:t>
            </a:r>
            <a:r>
              <a:rPr/>
              <a:t>favorite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backyards</a:t>
            </a:r>
          </a:p>
        </p:txBody>
      </p:sp>
      <p:pic>
        <p:nvPicPr>
          <p:cNvPr descr="images/kangaroo-jayhawk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727200"/>
            <a:ext cx="8229600" cy="377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UMKC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KUMC</a:t>
            </a:r>
            <a:r>
              <a:rPr/>
              <a:t> </a:t>
            </a:r>
            <a:r>
              <a:rPr/>
              <a:t>mascots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backyard:</a:t>
            </a:r>
            <a:r>
              <a:rPr/>
              <a:t> </a:t>
            </a:r>
            <a:r>
              <a:rPr/>
              <a:t>Russ</a:t>
            </a:r>
            <a:r>
              <a:rPr/>
              <a:t> </a:t>
            </a:r>
            <a:r>
              <a:rPr/>
              <a:t>Waitman</a:t>
            </a:r>
          </a:p>
        </p:txBody>
      </p:sp>
      <p:pic>
        <p:nvPicPr>
          <p:cNvPr descr="images/waitman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413000" y="1600200"/>
            <a:ext cx="4330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Russ</a:t>
            </a:r>
            <a:r>
              <a:rPr/>
              <a:t> </a:t>
            </a:r>
            <a:r>
              <a:rPr/>
              <a:t>Waitman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i2b2</a:t>
            </a:r>
            <a:r>
              <a:rPr/>
              <a:t> </a:t>
            </a:r>
            <a:r>
              <a:rPr/>
              <a:t>software</a:t>
            </a:r>
          </a:p>
        </p:txBody>
      </p:sp>
      <p:pic>
        <p:nvPicPr>
          <p:cNvPr descr="images/i2b2-software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74800" y="1600200"/>
            <a:ext cx="6007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Screenshot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software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structure</a:t>
            </a:r>
            <a:r>
              <a:rPr/>
              <a:t> </a:t>
            </a:r>
            <a:r>
              <a:rPr/>
              <a:t>behind</a:t>
            </a:r>
            <a:r>
              <a:rPr/>
              <a:t> </a:t>
            </a:r>
            <a:r>
              <a:rPr/>
              <a:t>i2b2</a:t>
            </a:r>
          </a:p>
        </p:txBody>
      </p:sp>
      <p:pic>
        <p:nvPicPr>
          <p:cNvPr descr="images/i2b2-schema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12900" y="1600200"/>
            <a:ext cx="5930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Diagram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schema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surgeries?</a:t>
            </a:r>
          </a:p>
        </p:txBody>
      </p:sp>
      <p:pic>
        <p:nvPicPr>
          <p:cNvPr descr="images/r-code-1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90600" y="1600200"/>
            <a:ext cx="7150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Screenshot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SQL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code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surgeries?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“acromion-, adenoid-, alveol-, apic-, apico-, arthr-, arytenoid-, astragal-, ather-, burs-, capsul-, carp-, clitor-, coccyg-, crani-, dacryoaden-, dacryocyst-, diaphys-, disarticulationhemipelv-, disk-, diverticul-, endarter-, epididym-, epiglottid-, epiplo-, ethmoid-, fasci-, fistul-, frenul-, ganglion-, gastr-, gingiv-, gloss-, hemigastr-, hemigloss-, hemilamin-, hemilaryng-, hemiphalang-, hemorrhoid-, hepat-, hymen-, hyster-, infundibul-, irid-, labyrinth-, lamin-, lip-, lump-, mucos-, my-, myom-, nephr-, nephroureter-, oophor-, osteophyt-, pannicul-, patell-, phalang-, pharyngolaryng-, phleb-, pleur-, plex-, pneumon-, postadenoid-, postcholecyst-, postgastr-, postlymphaden-, postmastoid-, postpolyp-, postprostat-, postsplen-, prostat-, rectosigmoid-, salping-, salpingoophor-, scler-, segment-, sequestr-, sialoaden-, sigmoid-, sphenoid-, sympath-, synov-, tenon-, tenosynov-, trabecul-, trachel-, trisection-, trisegment-, turbin-, tyl-, tympanomastoid-, umbil-, urethr-, uvul-, vagin-, valv-, vas-, vesicul-, vulv-”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Mei</a:t>
            </a:r>
            <a:r>
              <a:rPr/>
              <a:t> </a:t>
            </a:r>
            <a:r>
              <a:rPr/>
              <a:t>Liu,</a:t>
            </a:r>
            <a:r>
              <a:rPr/>
              <a:t> </a:t>
            </a:r>
            <a:r>
              <a:rPr/>
              <a:t>Acute</a:t>
            </a:r>
            <a:r>
              <a:rPr/>
              <a:t> </a:t>
            </a:r>
            <a:r>
              <a:rPr/>
              <a:t>Kidney</a:t>
            </a:r>
            <a:r>
              <a:rPr/>
              <a:t> </a:t>
            </a:r>
            <a:r>
              <a:rPr/>
              <a:t>Injury</a:t>
            </a:r>
          </a:p>
        </p:txBody>
      </p:sp>
      <p:pic>
        <p:nvPicPr>
          <p:cNvPr descr="images/liu-publication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0" y="1600200"/>
            <a:ext cx="7924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Mei</a:t>
            </a:r>
            <a:r>
              <a:rPr/>
              <a:t> </a:t>
            </a:r>
            <a:r>
              <a:rPr/>
              <a:t>Liu,</a:t>
            </a:r>
            <a:r>
              <a:rPr/>
              <a:t> </a:t>
            </a:r>
            <a:r>
              <a:rPr/>
              <a:t>next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her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publications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Requirements</a:t>
            </a:r>
            <a:r>
              <a:rPr/>
              <a:t> </a:t>
            </a:r>
            <a:r>
              <a:rPr/>
              <a:t>needed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mining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Technical requirements</a:t>
            </a:r>
          </a:p>
          <a:p>
            <a:pPr lvl="1"/>
            <a:r>
              <a:rPr/>
              <a:t>Working familiarity with SQL</a:t>
            </a:r>
          </a:p>
          <a:p>
            <a:pPr lvl="1"/>
            <a:r>
              <a:rPr/>
              <a:t>Data wrangling skills</a:t>
            </a:r>
          </a:p>
          <a:p>
            <a:pPr lvl="0" marL="0" indent="0">
              <a:buNone/>
            </a:pPr>
            <a:r>
              <a:rPr/>
              <a:t>Non-technical requirements</a:t>
            </a:r>
          </a:p>
          <a:p>
            <a:pPr lvl="1"/>
            <a:r>
              <a:rPr/>
              <a:t>Lust for data</a:t>
            </a:r>
          </a:p>
          <a:p>
            <a:pPr lvl="1"/>
            <a:r>
              <a:rPr/>
              <a:t>An interesting backyard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Informatics</a:t>
            </a:r>
            <a:r>
              <a:rPr/>
              <a:t> </a:t>
            </a:r>
            <a:r>
              <a:rPr/>
              <a:t>meetup</a:t>
            </a:r>
          </a:p>
        </p:txBody>
      </p:sp>
      <p:pic>
        <p:nvPicPr>
          <p:cNvPr descr="images/infomatics-meetup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47800" y="1600200"/>
            <a:ext cx="6261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Flier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23</a:t>
            </a:r>
            <a:r>
              <a:rPr/>
              <a:t> </a:t>
            </a:r>
            <a:r>
              <a:rPr/>
              <a:t>Informatics</a:t>
            </a:r>
            <a:r>
              <a:rPr/>
              <a:t> </a:t>
            </a:r>
            <a:r>
              <a:rPr/>
              <a:t>meetup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Where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copy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talk.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 presentation was developed using R Markdown. You can find all the important stuff at</a:t>
            </a:r>
          </a:p>
          <a:p>
            <a:pPr lvl="1"/>
            <a:r>
              <a:rPr>
                <a:hlinkClick r:id="rId2"/>
              </a:rPr>
              <a:t>https://github.com/kumc-bmi/heron-i2b2-analytics</a:t>
            </a:r>
          </a:p>
          <a:p>
            <a:pPr lvl="0" marL="0" indent="0">
              <a:buNone/>
            </a:pPr>
            <a:r>
              <a:rPr/>
              <a:t>In particular, look for</a:t>
            </a:r>
          </a:p>
          <a:p>
            <a:pPr lvl="1"/>
            <a:r>
              <a:rPr/>
              <a:t>talks/mining-v2/image-credits.txt</a:t>
            </a:r>
          </a:p>
          <a:p>
            <a:pPr lvl="1"/>
            <a:r>
              <a:rPr/>
              <a:t>talks/mining-v2/slides.pptx</a:t>
            </a:r>
          </a:p>
          <a:p>
            <a:pPr lvl="1"/>
            <a:r>
              <a:rPr/>
              <a:t>talks/mining-v2/speaker-notes.pdf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researchers…?</a:t>
            </a:r>
          </a:p>
        </p:txBody>
      </p:sp>
      <p:pic>
        <p:nvPicPr>
          <p:cNvPr descr="images/clear_light_bulb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60700" y="1600200"/>
            <a:ext cx="3009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light</a:t>
            </a:r>
            <a:r>
              <a:rPr/>
              <a:t> </a:t>
            </a:r>
            <a:r>
              <a:rPr/>
              <a:t>bulb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being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statistician…</a:t>
            </a:r>
          </a:p>
        </p:txBody>
      </p:sp>
      <p:pic>
        <p:nvPicPr>
          <p:cNvPr descr="images/tukey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21000" y="1600200"/>
            <a:ext cx="3302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John</a:t>
            </a:r>
            <a:r>
              <a:rPr/>
              <a:t> </a:t>
            </a:r>
            <a:r>
              <a:rPr/>
              <a:t>Tukey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Backyard</a:t>
            </a:r>
            <a:r>
              <a:rPr/>
              <a:t> </a:t>
            </a:r>
            <a:r>
              <a:rPr/>
              <a:t>#1</a:t>
            </a:r>
          </a:p>
        </p:txBody>
      </p:sp>
      <p:pic>
        <p:nvPicPr>
          <p:cNvPr descr="images/cmh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98600" y="1600200"/>
            <a:ext cx="614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Children’s</a:t>
            </a:r>
            <a:r>
              <a:rPr/>
              <a:t> </a:t>
            </a:r>
            <a:r>
              <a:rPr/>
              <a:t>Mercy</a:t>
            </a:r>
            <a:r>
              <a:rPr/>
              <a:t> </a:t>
            </a:r>
            <a:r>
              <a:rPr/>
              <a:t>Hospital</a:t>
            </a:r>
            <a:r>
              <a:rPr/>
              <a:t> </a:t>
            </a:r>
            <a:r>
              <a:rPr/>
              <a:t>building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Backyard</a:t>
            </a:r>
            <a:r>
              <a:rPr/>
              <a:t> </a:t>
            </a:r>
            <a:r>
              <a:rPr/>
              <a:t>#2</a:t>
            </a:r>
          </a:p>
        </p:txBody>
      </p:sp>
      <p:pic>
        <p:nvPicPr>
          <p:cNvPr descr="images/cleveland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49400" y="1600200"/>
            <a:ext cx="6045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Cleveland</a:t>
            </a:r>
            <a:r>
              <a:rPr/>
              <a:t> </a:t>
            </a:r>
            <a:r>
              <a:rPr/>
              <a:t>Chiropractic</a:t>
            </a:r>
            <a:r>
              <a:rPr/>
              <a:t> </a:t>
            </a:r>
            <a:r>
              <a:rPr/>
              <a:t>College</a:t>
            </a:r>
            <a:r>
              <a:rPr/>
              <a:t> </a:t>
            </a:r>
            <a:r>
              <a:rPr/>
              <a:t>building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Backyard</a:t>
            </a:r>
            <a:r>
              <a:rPr/>
              <a:t> </a:t>
            </a:r>
            <a:r>
              <a:rPr/>
              <a:t>#3</a:t>
            </a:r>
          </a:p>
        </p:txBody>
      </p:sp>
      <p:pic>
        <p:nvPicPr>
          <p:cNvPr descr="images/mriglobal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90600" y="1600200"/>
            <a:ext cx="7150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MRI</a:t>
            </a:r>
            <a:r>
              <a:rPr/>
              <a:t> </a:t>
            </a:r>
            <a:r>
              <a:rPr/>
              <a:t>Global</a:t>
            </a:r>
            <a:r>
              <a:rPr/>
              <a:t> </a:t>
            </a:r>
            <a:r>
              <a:rPr/>
              <a:t>building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Backyard</a:t>
            </a:r>
            <a:r>
              <a:rPr/>
              <a:t> </a:t>
            </a:r>
            <a:r>
              <a:rPr/>
              <a:t>#4</a:t>
            </a:r>
          </a:p>
        </p:txBody>
      </p:sp>
      <p:pic>
        <p:nvPicPr>
          <p:cNvPr descr="images/nkc-hospital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62100" y="1600200"/>
            <a:ext cx="6032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North</a:t>
            </a:r>
            <a:r>
              <a:rPr/>
              <a:t> </a:t>
            </a:r>
            <a:r>
              <a:rPr/>
              <a:t>Kansas</a:t>
            </a:r>
            <a:r>
              <a:rPr/>
              <a:t> </a:t>
            </a:r>
            <a:r>
              <a:rPr/>
              <a:t>City</a:t>
            </a:r>
            <a:r>
              <a:rPr/>
              <a:t> </a:t>
            </a:r>
            <a:r>
              <a:rPr/>
              <a:t>Hospital</a:t>
            </a:r>
            <a:r>
              <a:rPr/>
              <a:t> </a:t>
            </a:r>
            <a:r>
              <a:rPr/>
              <a:t>building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Backyard</a:t>
            </a:r>
            <a:r>
              <a:rPr/>
              <a:t> </a:t>
            </a:r>
            <a:r>
              <a:rPr/>
              <a:t>#5</a:t>
            </a:r>
          </a:p>
        </p:txBody>
      </p:sp>
      <p:pic>
        <p:nvPicPr>
          <p:cNvPr descr="images/slh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22300" y="1600200"/>
            <a:ext cx="7899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Saint</a:t>
            </a:r>
            <a:r>
              <a:rPr/>
              <a:t> </a:t>
            </a:r>
            <a:r>
              <a:rPr/>
              <a:t>Luke’s</a:t>
            </a:r>
            <a:r>
              <a:rPr/>
              <a:t> </a:t>
            </a:r>
            <a:r>
              <a:rPr/>
              <a:t>Hospital</a:t>
            </a:r>
            <a:r>
              <a:rPr/>
              <a:t> </a:t>
            </a:r>
            <a:r>
              <a:rPr/>
              <a:t>building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Backyard</a:t>
            </a:r>
            <a:r>
              <a:rPr/>
              <a:t> </a:t>
            </a:r>
            <a:r>
              <a:rPr/>
              <a:t>#6</a:t>
            </a:r>
          </a:p>
        </p:txBody>
      </p:sp>
      <p:pic>
        <p:nvPicPr>
          <p:cNvPr descr="images/tmc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62100" y="1600200"/>
            <a:ext cx="6032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Truman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  <a:r>
              <a:rPr/>
              <a:t> </a:t>
            </a:r>
            <a:r>
              <a:rPr/>
              <a:t>building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the Electronic Health Record</dc:title>
  <dc:creator>Steve Simon, Department of Biomedical and Health Informatics, UMKC</dc:creator>
  <cp:keywords/>
  <dcterms:created xsi:type="dcterms:W3CDTF">2019-04-10T20:39:20Z</dcterms:created>
  <dcterms:modified xsi:type="dcterms:W3CDTF">2019-04-10T20:39:20Z</dcterms:modified>
</cp:coreProperties>
</file>